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3" r:id="rId8"/>
    <p:sldId id="264" r:id="rId9"/>
    <p:sldId id="265" r:id="rId10"/>
    <p:sldId id="266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7F3F91"/>
    <a:srgbClr val="9900CC"/>
    <a:srgbClr val="873AC0"/>
    <a:srgbClr val="630173"/>
    <a:srgbClr val="660066"/>
    <a:srgbClr val="70319F"/>
    <a:srgbClr val="612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6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iki/%D2%9A%D0%BE%D2%93%D0%B0%D0%BC" TargetMode="External"/><Relationship Id="rId2" Type="http://schemas.openxmlformats.org/officeDocument/2006/relationships/hyperlink" Target="http://kk.wikipedia.org/wiki/%D2%9A%D0%B0%D0%B7%D0%B0%D2%9B_%D0%AD%D0%BD%D1%86%D0%B8%D0%BA%D0%BB%D0%BE%D0%BF%D0%B5%D0%B4%D0%B8%D1%8F%D1%81%D1%8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k.wikipedia.org/wiki/%D0%90%D0%BB%D0%BC%D0%B0%D1%82%D1%8B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iki/%D0%9F%D1%81%D0%B8%D1%85%D0%BE%D0%BB%D0%BE%D0%B3%D0%B8%D1%8F" TargetMode="External"/><Relationship Id="rId2" Type="http://schemas.openxmlformats.org/officeDocument/2006/relationships/hyperlink" Target="http://kk.wikipedia.org/wiki/%D0%90%D0%B4%D0%B0%D0%BC%D0%B3%D0%B5%D1%80%D1%88%D1%96%D0%BB%D1%96%D0%B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kk.wikipedia.org/wiki/%D2%B0%D0%BB%D1%82" TargetMode="External"/><Relationship Id="rId3" Type="http://schemas.openxmlformats.org/officeDocument/2006/relationships/hyperlink" Target="http://kk.wikipedia.org/wiki/%D3%98%D0%BB%D0%B5%D1%83%D0%BC%D0%B5%D1%82%D1%82%D1%96%D0%BA_%D1%82%D0%BE%D0%BF%D1%82%D0%B0%D1%80" TargetMode="External"/><Relationship Id="rId7" Type="http://schemas.openxmlformats.org/officeDocument/2006/relationships/hyperlink" Target="http://kk.wikipedia.org/wiki/%D0%A2%D0%B0%D0%BF" TargetMode="External"/><Relationship Id="rId12" Type="http://schemas.openxmlformats.org/officeDocument/2006/relationships/hyperlink" Target="http://kk.wikipedia.org/wiki/21_%D2%93." TargetMode="External"/><Relationship Id="rId2" Type="http://schemas.openxmlformats.org/officeDocument/2006/relationships/hyperlink" Target="http://kk.wikipedia.org/wiki/%D0%93%D1%80%D0%B5%D0%BA_%D1%82%D1%96%D0%BB%D1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k.wikipedia.org/wiki/%D2%B0%D0%B6%D1%8B%D0%BC" TargetMode="External"/><Relationship Id="rId11" Type="http://schemas.openxmlformats.org/officeDocument/2006/relationships/hyperlink" Target="http://kk.wikipedia.org/wiki/%D0%9F%D1%81%D0%B8%D1%85%D0%BE%D0%BB%D0%BE%D0%B3%D0%B8%D1%8F" TargetMode="External"/><Relationship Id="rId5" Type="http://schemas.openxmlformats.org/officeDocument/2006/relationships/hyperlink" Target="http://kk.wikipedia.org/wiki/%D0%9E%D1%82%D0%B1%D0%B0%D1%81%D1%8B" TargetMode="External"/><Relationship Id="rId10" Type="http://schemas.openxmlformats.org/officeDocument/2006/relationships/hyperlink" Target="http://kk.wikipedia.org/wiki/%D2%9A%D0%BE%D2%93%D0%B0%D0%BC" TargetMode="External"/><Relationship Id="rId4" Type="http://schemas.openxmlformats.org/officeDocument/2006/relationships/hyperlink" Target="http://kk.wikipedia.org/wiki/%D0%96%D0%B0%D0%BD%D1%82%D0%B0%D0%BD%D1%83" TargetMode="External"/><Relationship Id="rId9" Type="http://schemas.openxmlformats.org/officeDocument/2006/relationships/hyperlink" Target="http://kk.wikipedia.org/wiki/%D0%9A%D3%99%D1%81%D1%96%D0%B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iki/%D0%A2%D2%B1%D0%BB%D2%93%D0%B0_%D0%BF%D1%81%D0%B8%D1%85%D0%BE%D0%BB%D0%BE%D0%B3%D0%B8%D1%8F%D1%81%D1%8B" TargetMode="External"/><Relationship Id="rId2" Type="http://schemas.openxmlformats.org/officeDocument/2006/relationships/hyperlink" Target="http://kk.wikipedia.org/wiki/%D3%98%D0%BB%D0%B5%D1%83%D0%BC%D0%B5%D1%82%D1%82%D1%96%D0%BA_%D1%82%D0%BE%D0%BF%D1%82%D0%B0%D1%8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2928958"/>
          </a:xfrm>
        </p:spPr>
        <p:txBody>
          <a:bodyPr>
            <a:normAutofit fontScale="90000"/>
          </a:bodyPr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/>
            </a:r>
            <a:b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</a:br>
            <a: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/>
            </a:r>
            <a:b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</a:br>
            <a: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/>
            </a:r>
            <a:b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</a:br>
            <a: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/>
            </a:r>
            <a:b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</a:br>
            <a: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/>
            </a:r>
            <a:b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</a:br>
            <a: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/>
            </a:r>
            <a:b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</a:br>
            <a: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/>
            </a:r>
            <a:b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</a:br>
            <a: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/>
            </a:r>
            <a:br>
              <a:rPr lang="kk-KZ" sz="31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</a:br>
            <a:r>
              <a:rPr lang="kk-KZ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>Тұлға әлеуметтік-психологиялық зерттеудің пәні ретінде</a:t>
            </a:r>
            <a:r>
              <a:rPr lang="ru-RU" sz="53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53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49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49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49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</a:t>
            </a:r>
            <a: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1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071942"/>
            <a:ext cx="9144000" cy="1785950"/>
          </a:xfrm>
        </p:spPr>
        <p:txBody>
          <a:bodyPr>
            <a:normAutofit/>
          </a:bodyPr>
          <a:lstStyle/>
          <a:p>
            <a:r>
              <a:rPr lang="ru-RU" sz="3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</a:t>
            </a:r>
            <a:r>
              <a:rPr lang="kk-KZ" sz="3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ұ</a:t>
            </a:r>
            <a:r>
              <a:rPr lang="ru-RU" sz="30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баназарова</a:t>
            </a:r>
            <a:r>
              <a:rPr lang="ru-RU" sz="3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Н. С.</a:t>
            </a:r>
            <a:r>
              <a:rPr lang="kk-KZ" sz="3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kk-KZ" sz="3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sz="30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4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857224" y="1000108"/>
            <a:ext cx="6786610" cy="1643074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Біріншісі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</a:t>
            </a:r>
          </a:p>
          <a:p>
            <a:pPr algn="ctr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тәжірбиені игеру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ортаның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адамға әсерін сипаттаса</a:t>
            </a:r>
            <a:endParaRPr lang="en-GB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13" name="Двойная стрелка вверх/вниз 12"/>
          <p:cNvSpPr/>
          <p:nvPr/>
        </p:nvSpPr>
        <p:spPr>
          <a:xfrm>
            <a:off x="3714744" y="2857496"/>
            <a:ext cx="1000132" cy="1428760"/>
          </a:xfrm>
          <a:prstGeom prst="up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928662" y="4572008"/>
            <a:ext cx="6786610" cy="1643074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екіншісі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algn="ctr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адамның өз іс-әрекетінің арқасында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ортаға әсер етуін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көрсетеді.</a:t>
            </a:r>
            <a:endParaRPr lang="en-GB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k-K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k-K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Пайдаланған әдебиет</a:t>
            </a:r>
            <a:r>
              <a:rPr lang="en-US" b="1" dirty="0" smtClean="0">
                <a:solidFill>
                  <a:srgbClr val="00B050"/>
                </a:solidFill>
              </a:rPr>
              <a:t>:</a:t>
            </a:r>
            <a:br>
              <a:rPr lang="en-US" b="1" dirty="0" smtClean="0">
                <a:solidFill>
                  <a:srgbClr val="00B05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Қазақ Энциклопедиясы"/>
              </a:rPr>
              <a:t>"Қазақ Энциклопедиясы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Қазақ Энциклопедиясы"/>
              </a:rPr>
              <a:t>"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8 том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2)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Биекенов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К.,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Садырова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М.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Әлеуметтанудың түсіндірме сөздігі.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Алматы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Сөздік-Словарь,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2007. — 344 бет.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3)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Жантану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атауларының түсіндірме сөздігі.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Алматы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"Сөздік-Словарь",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2006. - 384 бет. 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4)  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Қоғам"/>
              </a:rPr>
              <a:t>Қоғамдық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білім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негіздері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Жалпы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білім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беретін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мектептің қоғамдық-гуманитарлық бағытындағы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10-сыныбына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арналған оқулық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Ә.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Нысанбаев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Ғ.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Есім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М.Изотов,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К.Жүкешев,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т.б. - 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Алматы"/>
              </a:rPr>
              <a:t>Алматы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"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Мектеп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баспасы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5) Андреева Г. М. Психология социального познания</a:t>
            </a: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Учебник для вузов.</a:t>
            </a:r>
          </a:p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6)  Ведущий ред. Л. Н.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Шипова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М: Аспект – пресс, 2000 – 288 с 6.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Андриенко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Е. В. Социальная психология: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Учеб.пособ.для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студ.пед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вузов/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под.ред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7) В. А.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Сластенина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М: Академия, 2000 – 264 с 7.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Асмолов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А. Г.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Психологияличности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Принципы общепсихологического анализа. </a:t>
            </a:r>
            <a:r>
              <a:rPr lang="ru-RU" sz="24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Учеб.для</a:t>
            </a: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</a:t>
            </a: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высш.учеб.заведений</a:t>
            </a:r>
            <a:r>
              <a:rPr lang="ru-RU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endParaRPr lang="ru-RU" sz="2400" b="1" dirty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k-KZ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k-KZ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</a:t>
            </a:r>
            <a:br>
              <a:rPr lang="kk-KZ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6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адамның өзіндік</a:t>
            </a:r>
            <a:r>
              <a:rPr lang="ru-RU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Адамгершілік"/>
              </a:rPr>
              <a:t>адамгершілік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әлеуметтік, 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Психология"/>
              </a:rPr>
              <a:t>психологиялық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қырларын ашып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адамды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саналы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іс-әрекет иесі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және қоғам мүшесі ретінде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жан-жақты сипаттайтын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ұғым.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дамның әлеуметтік қасиеттерінің жиынтығы, қоғамның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даму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жемісі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және белсенді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қызмет ету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мен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қарым-қатынас орнату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арқылы жеке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адамды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қатынастар жүйесіне енгізудің жемісі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Тұлғаның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даму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процесі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utoShape 2"/>
          <p:cNvSpPr>
            <a:spLocks noGrp="1" noChangeArrowheads="1"/>
          </p:cNvSpPr>
          <p:nvPr>
            <p:ph idx="1"/>
          </p:nvPr>
        </p:nvSpPr>
        <p:spPr bwMode="auto">
          <a:xfrm>
            <a:off x="500034" y="1214422"/>
            <a:ext cx="8229600" cy="1900238"/>
          </a:xfrm>
          <a:prstGeom prst="flowChartPunchedTape">
            <a:avLst/>
          </a:prstGeom>
          <a:solidFill>
            <a:srgbClr val="CC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5000" rIns="90000" bIns="45000" anchor="ctr">
            <a:normAutofit fontScale="92500" lnSpcReduction="20000"/>
          </a:bodyPr>
          <a:lstStyle/>
          <a:p>
            <a:pPr algn="ctr">
              <a:lnSpc>
                <a:spcPct val="101000"/>
              </a:lnSpc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    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  <a:r>
              <a:rPr lang="kk-KZ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ұлға 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endParaRPr lang="en-US" sz="2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01000"/>
              </a:lnSpc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адамға онтогенезден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біткен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en-US" sz="2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01000"/>
              </a:lnSpc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күрделі әлеуметтік 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даму </a:t>
            </a:r>
            <a:r>
              <a:rPr lang="ru-RU" sz="2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процессінің жемісі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kk-KZ" sz="2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даму принципі</a:t>
            </a:r>
            <a:r>
              <a:rPr lang="kk-KZ" sz="2600" dirty="0" smtClean="0"/>
              <a:t>.</a:t>
            </a:r>
          </a:p>
          <a:p>
            <a:pPr>
              <a:lnSpc>
                <a:spcPct val="101000"/>
              </a:lnSpc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500034" y="2928934"/>
            <a:ext cx="8286808" cy="1979613"/>
          </a:xfrm>
          <a:prstGeom prst="flowChartPunchedTape">
            <a:avLst/>
          </a:prstGeom>
          <a:solidFill>
            <a:srgbClr val="FFFFCC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5000" rIns="90000" bIns="45000" anchor="ctr"/>
          <a:lstStyle/>
          <a:p>
            <a:pPr algn="ctr">
              <a:lnSpc>
                <a:spcPct val="101000"/>
              </a:lnSpc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kk-KZ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Өсу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endParaRPr lang="en-US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01000"/>
              </a:lnSpc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психикалық процесстердің сандық артуы</a:t>
            </a:r>
            <a:endParaRPr lang="en-GB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00034" y="4786322"/>
            <a:ext cx="8286808" cy="1765323"/>
          </a:xfrm>
          <a:prstGeom prst="flowChartPunchedTape">
            <a:avLst/>
          </a:prstGeom>
          <a:solidFill>
            <a:srgbClr val="99FFCC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5000" rIns="90000" bIns="45000" anchor="ctr"/>
          <a:lstStyle/>
          <a:p>
            <a:pPr algn="ctr">
              <a:lnSpc>
                <a:spcPct val="101000"/>
              </a:lnSpc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kk-KZ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Даму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endParaRPr lang="en-US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01000"/>
              </a:lnSpc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психикалық процесстер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механизмдер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en-US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01000"/>
              </a:lnSpc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құрылымдардың сапалық артуы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GB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психология</a:t>
            </a:r>
            <a:endParaRPr lang="kk-K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 немесе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қоғамдық 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психология (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Грек тілі"/>
              </a:rPr>
              <a:t>гр.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psyche</a:t>
            </a:r>
            <a:r>
              <a:rPr 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жан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және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logos</a:t>
            </a:r>
            <a:r>
              <a:rPr 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сөз, түсінік, ілім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—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Әлеуметтік топтар"/>
              </a:rPr>
              <a:t>әлеуметтік топтарға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қосылуымен байланысты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адамдардың қызметі 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пәнінің заңдылықтарын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сонымен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қоса ол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топтардың өздерінің рухани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ерекшеліктерін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зерттейтін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Жантану"/>
              </a:rPr>
              <a:t>жантану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Жантану"/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Жантану"/>
              </a:rPr>
              <a:t>ғылымдарының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саласы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психология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tooltip="Отбасы"/>
              </a:rPr>
              <a:t>отбасының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tooltip="Ұжым"/>
              </a:rPr>
              <a:t>ұжымның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tooltip="Тап"/>
              </a:rPr>
              <a:t>таптың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8" tooltip="Ұлт"/>
              </a:rPr>
              <a:t>ұлттың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тағы 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басқа адамдардың тұрған жеріне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 tooltip="Кәсіп"/>
              </a:rPr>
              <a:t>кәсібіне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0" tooltip="Қоғам"/>
              </a:rPr>
              <a:t>қоғамдағы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алатын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орнына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қарай жіктелетін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топтарының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1" tooltip="Психология"/>
              </a:rPr>
              <a:t>психологиясын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зерттейді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психология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қоғамда болып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жатқан саяси-әлеуметтік құбылыстардың сырын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түсінуге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олардан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қорытынды шығарып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қоғамның 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даму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бағытын айқындауға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ірі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топтарды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және тұтас қоғамды басқаруға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бағыттарды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шараларды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айқындай отырып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оны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стратегиялы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дұрыс жолға салып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отыруға көмектеседі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Сондықтан ғалымдар бұл ғылымның болашағы зор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2" tooltip="21 ғ."/>
              </a:rPr>
              <a:t>XXI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2" tooltip="21 ғ."/>
              </a:rPr>
              <a:t>ғасырда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жетекші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орындарға шығады деп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есептейді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психологияның негізгі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бөлімдеріне мыналар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жатады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803775" y="5976938"/>
            <a:ext cx="165100" cy="309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2339975" y="4005263"/>
            <a:ext cx="4724400" cy="1219200"/>
          </a:xfrm>
          <a:prstGeom prst="plaque">
            <a:avLst>
              <a:gd name="adj" fmla="val 16667"/>
            </a:avLst>
          </a:prstGeom>
          <a:solidFill>
            <a:srgbClr val="CC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12000"/>
              </a:lnSpc>
              <a:buClr>
                <a:srgbClr val="0000A0"/>
              </a:buClr>
              <a:buFont typeface="Arial Unicode MS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ақпарат алмасу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заңдылықтары және</a:t>
            </a:r>
            <a:endParaRPr lang="ru-RU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12000"/>
              </a:lnSpc>
              <a:buClr>
                <a:srgbClr val="0000A0"/>
              </a:buClr>
              <a:buFont typeface="Arial Unicode MS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бірлескен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қызмет үстіндегі адамдардың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ct val="112000"/>
              </a:lnSpc>
              <a:buClr>
                <a:srgbClr val="0000A0"/>
              </a:buClr>
              <a:buFont typeface="Arial Unicode MS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өзара әрекеттесуі</a:t>
            </a:r>
            <a:endParaRPr lang="en-GB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2" charset="0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3635375" y="1268413"/>
            <a:ext cx="4800600" cy="1230312"/>
          </a:xfrm>
          <a:prstGeom prst="plaque">
            <a:avLst>
              <a:gd name="adj" fmla="val 16667"/>
            </a:avLst>
          </a:prstGeom>
          <a:solidFill>
            <a:srgbClr val="CC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12000"/>
              </a:lnSpc>
              <a:buClr>
                <a:srgbClr val="0000A0"/>
              </a:buClr>
              <a:buFont typeface="Arial Unicode MS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Әлеуметтік топтар"/>
              </a:rPr>
              <a:t>әлеуметтік топтардың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algn="ctr">
              <a:lnSpc>
                <a:spcPct val="112000"/>
              </a:lnSpc>
              <a:buClr>
                <a:srgbClr val="0000A0"/>
              </a:buClr>
              <a:buFont typeface="Arial Unicode MS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психологиялық мінездемесі</a:t>
            </a:r>
            <a:endParaRPr lang="en-GB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2" charset="0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3132138" y="2636838"/>
            <a:ext cx="4724400" cy="1219200"/>
          </a:xfrm>
          <a:prstGeom prst="plaque">
            <a:avLst>
              <a:gd name="adj" fmla="val 16667"/>
            </a:avLst>
          </a:prstGeom>
          <a:solidFill>
            <a:srgbClr val="CC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12000"/>
              </a:lnSpc>
              <a:buClr>
                <a:srgbClr val="0000A0"/>
              </a:buClr>
              <a:buFont typeface="Arial Unicode MS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Тұлға психологиясы"/>
              </a:rPr>
              <a:t>тұлға психологиясы</a:t>
            </a:r>
            <a:endParaRPr lang="en-GB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2" charset="0"/>
            </a:endParaRPr>
          </a:p>
        </p:txBody>
      </p:sp>
      <p:sp>
        <p:nvSpPr>
          <p:cNvPr id="8" name="Freeform 9"/>
          <p:cNvSpPr>
            <a:spLocks noChangeArrowheads="1"/>
          </p:cNvSpPr>
          <p:nvPr/>
        </p:nvSpPr>
        <p:spPr bwMode="auto">
          <a:xfrm flipV="1">
            <a:off x="2051050" y="2708275"/>
            <a:ext cx="936625" cy="936625"/>
          </a:xfrm>
          <a:custGeom>
            <a:avLst/>
            <a:gdLst>
              <a:gd name="T0" fmla="*/ 2147483647 w 841"/>
              <a:gd name="T1" fmla="*/ 2147483647 h 854"/>
              <a:gd name="T2" fmla="*/ 2147483647 w 841"/>
              <a:gd name="T3" fmla="*/ 2147483647 h 854"/>
              <a:gd name="T4" fmla="*/ 2147483647 w 841"/>
              <a:gd name="T5" fmla="*/ 2147483647 h 854"/>
              <a:gd name="T6" fmla="*/ 2147483647 w 841"/>
              <a:gd name="T7" fmla="*/ 0 h 854"/>
              <a:gd name="T8" fmla="*/ 0 w 841"/>
              <a:gd name="T9" fmla="*/ 0 h 854"/>
              <a:gd name="T10" fmla="*/ 0 w 841"/>
              <a:gd name="T11" fmla="*/ 2147483647 h 854"/>
              <a:gd name="T12" fmla="*/ 2147483647 w 841"/>
              <a:gd name="T13" fmla="*/ 2147483647 h 854"/>
              <a:gd name="T14" fmla="*/ 2147483647 w 841"/>
              <a:gd name="T15" fmla="*/ 2147483647 h 854"/>
              <a:gd name="T16" fmla="*/ 2147483647 w 841"/>
              <a:gd name="T17" fmla="*/ 2147483647 h 854"/>
              <a:gd name="T18" fmla="*/ 2147483647 w 841"/>
              <a:gd name="T19" fmla="*/ 2147483647 h 8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41"/>
              <a:gd name="T31" fmla="*/ 0 h 854"/>
              <a:gd name="T32" fmla="*/ 841 w 841"/>
              <a:gd name="T33" fmla="*/ 854 h 8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41" h="854">
                <a:moveTo>
                  <a:pt x="517" y="247"/>
                </a:moveTo>
                <a:lnTo>
                  <a:pt x="517" y="415"/>
                </a:lnTo>
                <a:lnTo>
                  <a:pt x="264" y="415"/>
                </a:lnTo>
                <a:lnTo>
                  <a:pt x="264" y="0"/>
                </a:lnTo>
                <a:lnTo>
                  <a:pt x="0" y="0"/>
                </a:lnTo>
                <a:lnTo>
                  <a:pt x="0" y="680"/>
                </a:lnTo>
                <a:lnTo>
                  <a:pt x="517" y="680"/>
                </a:lnTo>
                <a:lnTo>
                  <a:pt x="517" y="854"/>
                </a:lnTo>
                <a:lnTo>
                  <a:pt x="841" y="547"/>
                </a:lnTo>
                <a:lnTo>
                  <a:pt x="517" y="247"/>
                </a:lnTo>
                <a:close/>
              </a:path>
            </a:pathLst>
          </a:custGeom>
          <a:solidFill>
            <a:srgbClr val="CC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Freeform 10"/>
          <p:cNvSpPr>
            <a:spLocks noChangeArrowheads="1"/>
          </p:cNvSpPr>
          <p:nvPr/>
        </p:nvSpPr>
        <p:spPr bwMode="auto">
          <a:xfrm flipV="1">
            <a:off x="2571736" y="1428736"/>
            <a:ext cx="936625" cy="863600"/>
          </a:xfrm>
          <a:custGeom>
            <a:avLst/>
            <a:gdLst>
              <a:gd name="T0" fmla="*/ 2147483647 w 841"/>
              <a:gd name="T1" fmla="*/ 2147483647 h 854"/>
              <a:gd name="T2" fmla="*/ 2147483647 w 841"/>
              <a:gd name="T3" fmla="*/ 2147483647 h 854"/>
              <a:gd name="T4" fmla="*/ 2147483647 w 841"/>
              <a:gd name="T5" fmla="*/ 2147483647 h 854"/>
              <a:gd name="T6" fmla="*/ 2147483647 w 841"/>
              <a:gd name="T7" fmla="*/ 0 h 854"/>
              <a:gd name="T8" fmla="*/ 0 w 841"/>
              <a:gd name="T9" fmla="*/ 0 h 854"/>
              <a:gd name="T10" fmla="*/ 0 w 841"/>
              <a:gd name="T11" fmla="*/ 2147483647 h 854"/>
              <a:gd name="T12" fmla="*/ 2147483647 w 841"/>
              <a:gd name="T13" fmla="*/ 2147483647 h 854"/>
              <a:gd name="T14" fmla="*/ 2147483647 w 841"/>
              <a:gd name="T15" fmla="*/ 2147483647 h 854"/>
              <a:gd name="T16" fmla="*/ 2147483647 w 841"/>
              <a:gd name="T17" fmla="*/ 2147483647 h 854"/>
              <a:gd name="T18" fmla="*/ 2147483647 w 841"/>
              <a:gd name="T19" fmla="*/ 2147483647 h 8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41"/>
              <a:gd name="T31" fmla="*/ 0 h 854"/>
              <a:gd name="T32" fmla="*/ 841 w 841"/>
              <a:gd name="T33" fmla="*/ 854 h 8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41" h="854">
                <a:moveTo>
                  <a:pt x="517" y="247"/>
                </a:moveTo>
                <a:lnTo>
                  <a:pt x="517" y="415"/>
                </a:lnTo>
                <a:lnTo>
                  <a:pt x="264" y="415"/>
                </a:lnTo>
                <a:lnTo>
                  <a:pt x="264" y="0"/>
                </a:lnTo>
                <a:lnTo>
                  <a:pt x="0" y="0"/>
                </a:lnTo>
                <a:lnTo>
                  <a:pt x="0" y="680"/>
                </a:lnTo>
                <a:lnTo>
                  <a:pt x="517" y="680"/>
                </a:lnTo>
                <a:lnTo>
                  <a:pt x="517" y="854"/>
                </a:lnTo>
                <a:lnTo>
                  <a:pt x="841" y="547"/>
                </a:lnTo>
                <a:lnTo>
                  <a:pt x="517" y="247"/>
                </a:lnTo>
                <a:close/>
              </a:path>
            </a:pathLst>
          </a:custGeom>
          <a:solidFill>
            <a:srgbClr val="CC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Freeform 9"/>
          <p:cNvSpPr>
            <a:spLocks noChangeArrowheads="1"/>
          </p:cNvSpPr>
          <p:nvPr/>
        </p:nvSpPr>
        <p:spPr bwMode="auto">
          <a:xfrm flipV="1">
            <a:off x="1258888" y="4005263"/>
            <a:ext cx="936625" cy="936625"/>
          </a:xfrm>
          <a:custGeom>
            <a:avLst/>
            <a:gdLst>
              <a:gd name="T0" fmla="*/ 2147483647 w 841"/>
              <a:gd name="T1" fmla="*/ 2147483647 h 854"/>
              <a:gd name="T2" fmla="*/ 2147483647 w 841"/>
              <a:gd name="T3" fmla="*/ 2147483647 h 854"/>
              <a:gd name="T4" fmla="*/ 2147483647 w 841"/>
              <a:gd name="T5" fmla="*/ 2147483647 h 854"/>
              <a:gd name="T6" fmla="*/ 2147483647 w 841"/>
              <a:gd name="T7" fmla="*/ 0 h 854"/>
              <a:gd name="T8" fmla="*/ 0 w 841"/>
              <a:gd name="T9" fmla="*/ 0 h 854"/>
              <a:gd name="T10" fmla="*/ 0 w 841"/>
              <a:gd name="T11" fmla="*/ 2147483647 h 854"/>
              <a:gd name="T12" fmla="*/ 2147483647 w 841"/>
              <a:gd name="T13" fmla="*/ 2147483647 h 854"/>
              <a:gd name="T14" fmla="*/ 2147483647 w 841"/>
              <a:gd name="T15" fmla="*/ 2147483647 h 854"/>
              <a:gd name="T16" fmla="*/ 2147483647 w 841"/>
              <a:gd name="T17" fmla="*/ 2147483647 h 854"/>
              <a:gd name="T18" fmla="*/ 2147483647 w 841"/>
              <a:gd name="T19" fmla="*/ 2147483647 h 8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41"/>
              <a:gd name="T31" fmla="*/ 0 h 854"/>
              <a:gd name="T32" fmla="*/ 841 w 841"/>
              <a:gd name="T33" fmla="*/ 854 h 8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41" h="854">
                <a:moveTo>
                  <a:pt x="517" y="247"/>
                </a:moveTo>
                <a:lnTo>
                  <a:pt x="517" y="415"/>
                </a:lnTo>
                <a:lnTo>
                  <a:pt x="264" y="415"/>
                </a:lnTo>
                <a:lnTo>
                  <a:pt x="264" y="0"/>
                </a:lnTo>
                <a:lnTo>
                  <a:pt x="0" y="0"/>
                </a:lnTo>
                <a:lnTo>
                  <a:pt x="0" y="680"/>
                </a:lnTo>
                <a:lnTo>
                  <a:pt x="517" y="680"/>
                </a:lnTo>
                <a:lnTo>
                  <a:pt x="517" y="854"/>
                </a:lnTo>
                <a:lnTo>
                  <a:pt x="841" y="547"/>
                </a:lnTo>
                <a:lnTo>
                  <a:pt x="517" y="247"/>
                </a:lnTo>
                <a:close/>
              </a:path>
            </a:pathLst>
          </a:custGeom>
          <a:solidFill>
            <a:srgbClr val="CC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547813" y="5373688"/>
            <a:ext cx="4724400" cy="1219200"/>
          </a:xfrm>
          <a:prstGeom prst="plaque">
            <a:avLst>
              <a:gd name="adj" fmla="val 16667"/>
            </a:avLst>
          </a:prstGeom>
          <a:solidFill>
            <a:srgbClr val="CC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12000"/>
              </a:lnSpc>
              <a:buClr>
                <a:srgbClr val="0000A0"/>
              </a:buClr>
              <a:buFont typeface="Arial Unicode MS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түрлі қауымдастықтарда қалыптасатын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ct val="112000"/>
              </a:lnSpc>
              <a:buClr>
                <a:srgbClr val="0000A0"/>
              </a:buClr>
              <a:buFont typeface="Arial Unicode MS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тұлғааралық өзара қатынастар</a:t>
            </a:r>
            <a:endParaRPr lang="en-GB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2" charset="0"/>
            </a:endParaRPr>
          </a:p>
        </p:txBody>
      </p:sp>
      <p:sp>
        <p:nvSpPr>
          <p:cNvPr id="12" name="Freeform 9"/>
          <p:cNvSpPr>
            <a:spLocks noChangeArrowheads="1"/>
          </p:cNvSpPr>
          <p:nvPr/>
        </p:nvSpPr>
        <p:spPr bwMode="auto">
          <a:xfrm flipV="1">
            <a:off x="468313" y="5445125"/>
            <a:ext cx="935037" cy="936625"/>
          </a:xfrm>
          <a:custGeom>
            <a:avLst/>
            <a:gdLst>
              <a:gd name="T0" fmla="*/ 2147483647 w 841"/>
              <a:gd name="T1" fmla="*/ 2147483647 h 854"/>
              <a:gd name="T2" fmla="*/ 2147483647 w 841"/>
              <a:gd name="T3" fmla="*/ 2147483647 h 854"/>
              <a:gd name="T4" fmla="*/ 2147483647 w 841"/>
              <a:gd name="T5" fmla="*/ 2147483647 h 854"/>
              <a:gd name="T6" fmla="*/ 2147483647 w 841"/>
              <a:gd name="T7" fmla="*/ 0 h 854"/>
              <a:gd name="T8" fmla="*/ 0 w 841"/>
              <a:gd name="T9" fmla="*/ 0 h 854"/>
              <a:gd name="T10" fmla="*/ 0 w 841"/>
              <a:gd name="T11" fmla="*/ 2147483647 h 854"/>
              <a:gd name="T12" fmla="*/ 2147483647 w 841"/>
              <a:gd name="T13" fmla="*/ 2147483647 h 854"/>
              <a:gd name="T14" fmla="*/ 2147483647 w 841"/>
              <a:gd name="T15" fmla="*/ 2147483647 h 854"/>
              <a:gd name="T16" fmla="*/ 2147483647 w 841"/>
              <a:gd name="T17" fmla="*/ 2147483647 h 854"/>
              <a:gd name="T18" fmla="*/ 2147483647 w 841"/>
              <a:gd name="T19" fmla="*/ 2147483647 h 8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41"/>
              <a:gd name="T31" fmla="*/ 0 h 854"/>
              <a:gd name="T32" fmla="*/ 841 w 841"/>
              <a:gd name="T33" fmla="*/ 854 h 8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41" h="854">
                <a:moveTo>
                  <a:pt x="517" y="247"/>
                </a:moveTo>
                <a:lnTo>
                  <a:pt x="517" y="415"/>
                </a:lnTo>
                <a:lnTo>
                  <a:pt x="264" y="415"/>
                </a:lnTo>
                <a:lnTo>
                  <a:pt x="264" y="0"/>
                </a:lnTo>
                <a:lnTo>
                  <a:pt x="0" y="0"/>
                </a:lnTo>
                <a:lnTo>
                  <a:pt x="0" y="680"/>
                </a:lnTo>
                <a:lnTo>
                  <a:pt x="517" y="680"/>
                </a:lnTo>
                <a:lnTo>
                  <a:pt x="517" y="854"/>
                </a:lnTo>
                <a:lnTo>
                  <a:pt x="841" y="547"/>
                </a:lnTo>
                <a:lnTo>
                  <a:pt x="517" y="247"/>
                </a:lnTo>
                <a:close/>
              </a:path>
            </a:pathLst>
          </a:custGeom>
          <a:solidFill>
            <a:srgbClr val="CC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психология,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жалпы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психологиядағы 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тұлға» анықтамасына сүйене отырып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 бір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жағынан, қандай нақты топтарда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әсерлерді қалай игеретіні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екінші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жағынан нақты топтарда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өзінің әлеуметтік мәнін қалай іске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асыратынын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анықтайды.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тұлғаны зерттеуде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психологияның негізгі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бағдары: жеке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тұлғаның топпен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қарым-қатынасында, немесе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адамды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топ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мүшесі ретінде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қарастыру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психологтар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адамдардың кәсібі бір-бірін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қалай бағалайды, бір-біріне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қалай әсер етеді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жағдайлардың ықпалы көптеген адамдарды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адамгершіліктік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немесе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қатыгездік көрсетуге қалай итермелейді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қалайша адамдар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келісімпаз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немесе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тәуелсіз болады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деген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сұрақтарға жауаптар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іздестіреді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85720" y="285728"/>
            <a:ext cx="6400816" cy="1857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outerShdw dist="152735" dir="2700000" algn="ctr" rotWithShape="0">
              <a:srgbClr val="808080"/>
            </a:outerShdw>
          </a:effectLst>
        </p:spPr>
        <p:txBody>
          <a:bodyPr lIns="90000" tIns="45000" rIns="90000" bIns="45000">
            <a:normAutofit/>
          </a:bodyPr>
          <a:lstStyle/>
          <a:p>
            <a:pPr algn="ctr">
              <a:lnSpc>
                <a:spcPct val="101000"/>
              </a:lnSpc>
              <a:buClr>
                <a:srgbClr val="CC0066"/>
              </a:buClr>
              <a:buFont typeface="Tahom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Егер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психологияда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тұлғаны талдаудың түйіні- оның топпен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әсерлесуі болса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онда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ең алдымен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қоғамның жеке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тұлғаға әсері қандай топтар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арқылы іске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асырылатынын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анықтау қажет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үшін жеке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даму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барысында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қандай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микро,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макроортада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болғанын қарастыру керек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Яғни, әлеуметтік психологияның дәстүрлі тіліне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жүгінсек, бұл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әлеуметтену проблемасы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GB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28728" y="2571744"/>
            <a:ext cx="6049962" cy="1714512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outerShdw dist="152735" dir="2700000" algn="ctr" rotWithShape="0">
              <a:srgbClr val="808080"/>
            </a:outerShdw>
          </a:effectLst>
        </p:spPr>
        <p:txBody>
          <a:bodyPr lIns="90000" tIns="45000" rIns="90000" bIns="45000"/>
          <a:lstStyle/>
          <a:p>
            <a:pPr algn="ctr">
              <a:lnSpc>
                <a:spcPct val="101000"/>
              </a:lnSpc>
              <a:buClr>
                <a:srgbClr val="CC0066"/>
              </a:buClr>
              <a:buFont typeface="Tahom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Екінші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жағынан, егер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тұлғаны қалыптастырудағы әсер етуші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жүйелерқарастырылса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онда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нәтиже қандай болады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 басқалармен белсенді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қарым-қатынасқа түскенде өзін қалай ұстайды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немесе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оның әлеуметтік бағдары қандай екенін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қарастыру қажет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GB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71736" y="4643446"/>
            <a:ext cx="6049962" cy="1928826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outerShdw dist="152735" dir="2700000" algn="ctr" rotWithShape="0">
              <a:srgbClr val="808080"/>
            </a:outerShdw>
          </a:effectLst>
        </p:spPr>
        <p:txBody>
          <a:bodyPr lIns="90000" tIns="45000" rIns="90000" bIns="45000"/>
          <a:lstStyle/>
          <a:p>
            <a:pPr algn="ctr">
              <a:lnSpc>
                <a:spcPct val="101000"/>
              </a:lnSpc>
              <a:buClr>
                <a:srgbClr val="CC0066"/>
              </a:buClr>
              <a:buFont typeface="Tahom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Осы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екі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бағыт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психология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ғылымының жалпы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қисынынан туындайды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және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 осы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бағытта әлеуметтік психологтар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тарапынан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көптеген эксперименттік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зерттеулер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жүргізілген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әсіресе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шет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елдік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ғалымдардың жетістіктеріқомақты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Қазіргі кезде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үшінші бағыт-жеке тұлғаның әлеуметтік-психологиялық сапаларын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талдау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проблемасы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да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туындап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отыр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GB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 </a:t>
            </a: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тұлғаның әлеуметтенуі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ұғымының мазмұнын «индивидтің әлеуметтік ортаға енуі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«әлеуметтік әсерлерді игеруі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«әлеуметтік байланыстар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жүйесіне араласуы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т.с.с.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процестерден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түсінуге болады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Әлеуметтену процесі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жеке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тұлғаның қоғам мүшесі ретінде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өмір сүруіне мүмкіндік тудыратын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құндылықтар 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нормалар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жүйелерінен игеруіне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қажет бүкіл әлеуметтік процестерінің жиынтығы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dirty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0"/>
          <p:cNvSpPr>
            <a:spLocks noGrp="1" noChangeArrowheads="1"/>
          </p:cNvSpPr>
          <p:nvPr>
            <p:ph idx="1"/>
          </p:nvPr>
        </p:nvSpPr>
        <p:spPr bwMode="auto">
          <a:xfrm>
            <a:off x="3143240" y="428604"/>
            <a:ext cx="5857916" cy="1714512"/>
          </a:xfrm>
          <a:prstGeom prst="plaque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0000" tIns="45000" rIns="90000" bIns="45000" anchor="ctr">
            <a:normAutofit/>
          </a:bodyPr>
          <a:lstStyle/>
          <a:p>
            <a:pPr algn="ctr">
              <a:lnSpc>
                <a:spcPct val="101000"/>
              </a:lnSpc>
              <a:buClr>
                <a:srgbClr val="FF0000"/>
              </a:buClr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Әлеуметтенудің мәнісі, ол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</a:t>
            </a:r>
          </a:p>
          <a:p>
            <a:pPr algn="ctr">
              <a:lnSpc>
                <a:spcPct val="101000"/>
              </a:lnSpc>
              <a:buClr>
                <a:srgbClr val="FF0000"/>
              </a:buClr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екі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жақты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процесс </a:t>
            </a:r>
            <a:endParaRPr lang="en-GB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10" name="Стрелка углом 9"/>
          <p:cNvSpPr/>
          <p:nvPr/>
        </p:nvSpPr>
        <p:spPr>
          <a:xfrm>
            <a:off x="1214414" y="1071546"/>
            <a:ext cx="1500198" cy="1428760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2786050" y="2357430"/>
            <a:ext cx="5429288" cy="1643074"/>
          </a:xfrm>
          <a:prstGeom prst="plaque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0000A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біріншіден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algn="ctr">
              <a:lnSpc>
                <a:spcPct val="100000"/>
              </a:lnSpc>
              <a:buClr>
                <a:srgbClr val="0000A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ортаға кірудің арқасында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ct val="100000"/>
              </a:lnSpc>
              <a:buClr>
                <a:srgbClr val="0000A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индивидтің әлеуметтік тәжірбиені игеруі</a:t>
            </a:r>
            <a:endParaRPr lang="ru-RU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00000"/>
              </a:lnSpc>
              <a:buClr>
                <a:srgbClr val="0000A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13" name="Стрелка углом 12"/>
          <p:cNvSpPr/>
          <p:nvPr/>
        </p:nvSpPr>
        <p:spPr>
          <a:xfrm>
            <a:off x="928662" y="2928934"/>
            <a:ext cx="1500198" cy="1428760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Стрелка углом 13"/>
          <p:cNvSpPr/>
          <p:nvPr/>
        </p:nvSpPr>
        <p:spPr>
          <a:xfrm>
            <a:off x="357158" y="4786322"/>
            <a:ext cx="1357322" cy="1357322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1928794" y="4357694"/>
            <a:ext cx="5786478" cy="1785950"/>
          </a:xfrm>
          <a:prstGeom prst="plaque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0000A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екіншіден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algn="ctr">
              <a:lnSpc>
                <a:spcPct val="100000"/>
              </a:lnSpc>
              <a:buClr>
                <a:srgbClr val="0000A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индивидтің 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осы </a:t>
            </a: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байланыстар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ct val="100000"/>
              </a:lnSpc>
              <a:buClr>
                <a:srgbClr val="0000A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ортаға белсенді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араласуының арқасында,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ct val="100000"/>
              </a:lnSpc>
              <a:buClr>
                <a:srgbClr val="0000A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әлеуметтік байланыстар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жүйесін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ct val="100000"/>
              </a:lnSpc>
              <a:buClr>
                <a:srgbClr val="0000A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белсенді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түрде қайта жасау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процесі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GB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422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 Unicode MS</vt:lpstr>
      <vt:lpstr>Arial</vt:lpstr>
      <vt:lpstr>Calibri</vt:lpstr>
      <vt:lpstr>Tahoma</vt:lpstr>
      <vt:lpstr>Wingdings</vt:lpstr>
      <vt:lpstr>Тема Office</vt:lpstr>
      <vt:lpstr>        Тұлға әлеуметтік-психологиялық зерттеудің пәні ретінде             </vt:lpstr>
      <vt:lpstr> Тұлға </vt:lpstr>
      <vt:lpstr>Тұлғаның даму процесі</vt:lpstr>
      <vt:lpstr>Әлеуметтік психология</vt:lpstr>
      <vt:lpstr>Әлеуметтік психологияның негізгі бөлімдеріне мыналар жатады:</vt:lpstr>
      <vt:lpstr>Презентация PowerPoint</vt:lpstr>
      <vt:lpstr>Презентация PowerPoint</vt:lpstr>
      <vt:lpstr> Жеке тұлғаның әлеуметтенуі</vt:lpstr>
      <vt:lpstr>Презентация PowerPoint</vt:lpstr>
      <vt:lpstr>Презентация PowerPoint</vt:lpstr>
      <vt:lpstr> Пайдаланған әдебиет: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Тұлға әлеуметтік-психологиялық зерттеудің пәні ретінде</dc:title>
  <dc:creator>Packard Bell</dc:creator>
  <cp:lastModifiedBy>user</cp:lastModifiedBy>
  <cp:revision>21</cp:revision>
  <dcterms:created xsi:type="dcterms:W3CDTF">2013-11-17T16:39:44Z</dcterms:created>
  <dcterms:modified xsi:type="dcterms:W3CDTF">2021-01-20T11:18:27Z</dcterms:modified>
</cp:coreProperties>
</file>